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  <p:sldMasterId id="2147483660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</p:sldIdLst>
  <p:sldSz cy="6858000" cx="9144000"/>
  <p:notesSz cx="7099300" cy="10234600"/>
  <p:embeddedFontLs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60" Type="http://schemas.openxmlformats.org/officeDocument/2006/relationships/slide" Target="slides/slide48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43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42.xml"/><Relationship Id="rId13" Type="http://schemas.openxmlformats.org/officeDocument/2006/relationships/slide" Target="slides/slide1.xml"/><Relationship Id="rId57" Type="http://schemas.openxmlformats.org/officeDocument/2006/relationships/slide" Target="slides/slide45.xml"/><Relationship Id="rId12" Type="http://schemas.openxmlformats.org/officeDocument/2006/relationships/notesMaster" Target="notesMasters/notesMaster1.xml"/><Relationship Id="rId56" Type="http://schemas.openxmlformats.org/officeDocument/2006/relationships/slide" Target="slides/slide44.xml"/><Relationship Id="rId15" Type="http://schemas.openxmlformats.org/officeDocument/2006/relationships/slide" Target="slides/slide3.xml"/><Relationship Id="rId59" Type="http://schemas.openxmlformats.org/officeDocument/2006/relationships/slide" Target="slides/slide47.xml"/><Relationship Id="rId14" Type="http://schemas.openxmlformats.org/officeDocument/2006/relationships/slide" Target="slides/slide2.xml"/><Relationship Id="rId58" Type="http://schemas.openxmlformats.org/officeDocument/2006/relationships/slide" Target="slides/slide4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b="0" i="0" lang="tr-T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6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0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1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2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3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7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8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992187" y="768350"/>
            <a:ext cx="5114925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type="ctr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6400800" y="6354762"/>
            <a:ext cx="2286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2898775" y="6354762"/>
            <a:ext cx="3475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216025" y="6354762"/>
            <a:ext cx="1219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showMasterSp="0" type="picTx">
  <p:cSld name="PICTURE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457200" y="500856"/>
            <a:ext cx="8229600" cy="67468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ookman Old Style"/>
              <a:buNone/>
              <a:defRPr b="0"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/>
          <p:nvPr>
            <p:ph idx="2" type="pic"/>
          </p:nvPr>
        </p:nvSpPr>
        <p:spPr>
          <a:xfrm>
            <a:off x="457200" y="1905000"/>
            <a:ext cx="8229600" cy="4270248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2192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064"/>
              <a:buFont typeface="Gill Sans"/>
              <a:buNone/>
              <a:defRPr sz="1400"/>
            </a:lvl1pPr>
            <a:lvl2pPr indent="-286512" lvl="1" marL="914400" algn="l">
              <a:spcBef>
                <a:spcPts val="500"/>
              </a:spcBef>
              <a:spcAft>
                <a:spcPts val="0"/>
              </a:spcAft>
              <a:buSzPts val="912"/>
              <a:buChar char="🞂"/>
              <a:defRPr sz="1200"/>
            </a:lvl2pPr>
            <a:lvl3pPr indent="-276860" lvl="2" marL="1371600" algn="l">
              <a:spcBef>
                <a:spcPts val="500"/>
              </a:spcBef>
              <a:spcAft>
                <a:spcPts val="0"/>
              </a:spcAft>
              <a:buSzPts val="760"/>
              <a:buChar char="🞂"/>
              <a:defRPr sz="1000"/>
            </a:lvl3pPr>
            <a:lvl4pPr indent="-268605" lvl="3" marL="1828800" algn="l">
              <a:spcBef>
                <a:spcPts val="400"/>
              </a:spcBef>
              <a:spcAft>
                <a:spcPts val="0"/>
              </a:spcAft>
              <a:buSzPts val="630"/>
              <a:buChar char="◻"/>
              <a:defRPr sz="900"/>
            </a:lvl4pPr>
            <a:lvl5pPr indent="-268604" lvl="4" marL="2286000" algn="l">
              <a:spcBef>
                <a:spcPts val="300"/>
              </a:spcBef>
              <a:spcAft>
                <a:spcPts val="0"/>
              </a:spcAft>
              <a:buSzPts val="630"/>
              <a:buChar char="◻"/>
              <a:defRPr sz="9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showMasterSp="0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, Dikey Metin" type="vertTx">
  <p:cSld name="VERTICAL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 rot="5400000">
            <a:off x="2116931" y="-440532"/>
            <a:ext cx="4910137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824"/>
              <a:buNone/>
              <a:defRPr b="1" sz="24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520"/>
              <a:buNone/>
              <a:defRPr b="1"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368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824"/>
              <a:buNone/>
              <a:defRPr b="1" sz="24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520"/>
              <a:buNone/>
              <a:defRPr b="1"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368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2" type="body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bilgisi" showMasterSp="0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1219200" y="2971800"/>
            <a:ext cx="6858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Bookman Old Style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1295400" y="42672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16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0" type="dt"/>
          </p:nvPr>
        </p:nvSpPr>
        <p:spPr>
          <a:xfrm>
            <a:off x="6400800" y="6354762"/>
            <a:ext cx="2286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2898775" y="6354762"/>
            <a:ext cx="3475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069975" y="6354762"/>
            <a:ext cx="15208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showMasterSp="0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showMasterSp="0" type="objTx">
  <p:cSld name="OBJECT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6324600" y="304800"/>
            <a:ext cx="2514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1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SzPts val="1216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12"/>
              <a:buNone/>
              <a:defRPr sz="12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6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630"/>
              <a:buNone/>
              <a:defRPr sz="9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2" type="body"/>
          </p:nvPr>
        </p:nvSpPr>
        <p:spPr>
          <a:xfrm>
            <a:off x="304800" y="304800"/>
            <a:ext cx="57150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8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2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cap="rnd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6400800" y="6354762"/>
            <a:ext cx="2286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2898775" y="6354762"/>
            <a:ext cx="3475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1216025" y="6354762"/>
            <a:ext cx="1219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3" name="Google Shape;33;p3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0" type="dt"/>
          </p:nvPr>
        </p:nvSpPr>
        <p:spPr>
          <a:xfrm>
            <a:off x="6400800" y="6354762"/>
            <a:ext cx="2286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2898775" y="6354762"/>
            <a:ext cx="3475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1069975" y="6354762"/>
            <a:ext cx="15208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0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8" name="Google Shape;78;p10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9" name="Google Shape;79;p10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2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3" name="Google Shape;93;p12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05" name="Google Shape;105;p14"/>
          <p:cNvCxnSpPr/>
          <p:nvPr/>
        </p:nvCxnSpPr>
        <p:spPr>
          <a:xfrm rot="5400000">
            <a:off x="3160712" y="3324225"/>
            <a:ext cx="603567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6" name="Google Shape;106;p14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6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1" name="Google Shape;121;p16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57200" y="500062"/>
            <a:ext cx="18256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None/>
              <a:defRPr b="0" i="0" sz="1400" u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8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37" name="Google Shape;137;p18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 rot="5400000">
            <a:off x="3630612" y="3201987"/>
            <a:ext cx="585152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39" name="Google Shape;139;p1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None/>
              <a:defRPr b="0" i="0" sz="1400" u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5.jpg"/><Relationship Id="rId5" Type="http://schemas.openxmlformats.org/officeDocument/2006/relationships/image" Target="../media/image18.jpg"/><Relationship Id="rId6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Relationship Id="rId4" Type="http://schemas.openxmlformats.org/officeDocument/2006/relationships/image" Target="../media/image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ookman Old Style"/>
              <a:buNone/>
            </a:pPr>
            <a:r>
              <a:rPr b="0" i="0" lang="tr-TR" sz="29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Elektrik-Elektronik Mühendisliği için Malzeme Bilgisi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4"/>
              <a:buNone/>
            </a:pPr>
            <a:r>
              <a:rPr b="1" i="0" lang="tr-TR" sz="19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Bölüm II: </a:t>
            </a:r>
            <a:r>
              <a:rPr b="0" i="0" lang="tr-TR" sz="19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 ve Bohr Atom Modeli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196975"/>
            <a:ext cx="8281987" cy="51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87" y="1196975"/>
            <a:ext cx="6913562" cy="51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125537"/>
            <a:ext cx="7777162" cy="496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125537"/>
            <a:ext cx="8424862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25537"/>
            <a:ext cx="8208962" cy="47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96975"/>
            <a:ext cx="8208962" cy="47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268412"/>
            <a:ext cx="8358187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96975"/>
            <a:ext cx="8247062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196975"/>
            <a:ext cx="8464550" cy="482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196975"/>
            <a:ext cx="7991475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900"/>
              <a:buFont typeface="Bookman Old Style"/>
              <a:buNone/>
            </a:pPr>
            <a:r>
              <a:rPr b="0" i="0" lang="tr-TR" sz="2900" u="none">
                <a:solidFill>
                  <a:srgbClr val="C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Bölüm II: </a:t>
            </a:r>
            <a:r>
              <a:rPr b="0" i="0" lang="tr-TR" sz="2900" u="none">
                <a:solidFill>
                  <a:srgbClr val="0070C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 ve Bohr Atom Modeli 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1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28"/>
              <a:buFont typeface="Noto Sans Symbols"/>
              <a:buNone/>
            </a:pPr>
            <a:r>
              <a:rPr b="1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1.  Atomik Yapı Türleri</a:t>
            </a:r>
            <a:endParaRPr/>
          </a:p>
          <a:p>
            <a:pPr indent="-273050" lvl="1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❑"/>
            </a:pPr>
            <a:r>
              <a:rPr b="0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Kristal (Metalik) Yapı</a:t>
            </a:r>
            <a:endParaRPr/>
          </a:p>
          <a:p>
            <a:pPr indent="-273050" lvl="1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❑"/>
            </a:pPr>
            <a:r>
              <a:rPr b="0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Amorf  Yapı</a:t>
            </a:r>
            <a:endParaRPr/>
          </a:p>
          <a:p>
            <a:pPr indent="-273050" lvl="1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❑"/>
            </a:pPr>
            <a:r>
              <a:rPr b="0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Bileşik Yapı</a:t>
            </a:r>
            <a:endParaRPr/>
          </a:p>
          <a:p>
            <a:pPr indent="-273050" lvl="1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❑"/>
            </a:pPr>
            <a:r>
              <a:rPr b="0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Kolloidal Yapı</a:t>
            </a:r>
            <a:endParaRPr/>
          </a:p>
          <a:p>
            <a:pPr indent="-273050" lvl="1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❑"/>
            </a:pPr>
            <a:r>
              <a:rPr b="0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Seramik Yapı</a:t>
            </a:r>
            <a:endParaRPr/>
          </a:p>
          <a:p>
            <a:pPr indent="-273050" lvl="1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28"/>
              <a:buFont typeface="Noto Sans Symbols"/>
              <a:buNone/>
            </a:pPr>
            <a:r>
              <a:rPr b="1" i="0" lang="tr-TR" sz="2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2.  Bohr Atom Modeli</a:t>
            </a:r>
            <a:endParaRPr b="0" i="0" sz="28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37922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125537"/>
            <a:ext cx="8137525" cy="51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96975"/>
            <a:ext cx="8135937" cy="50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468312" y="6037262"/>
            <a:ext cx="7991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Gill Sans"/>
              <a:buNone/>
            </a:pPr>
            <a:r>
              <a:rPr b="0" i="0" lang="tr-TR" sz="2400" u="non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Örnek: </a:t>
            </a: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Sodyum, Molybdenum, Tungsten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196975"/>
            <a:ext cx="8064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2484437" y="2781300"/>
            <a:ext cx="358775" cy="287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484437" y="2752725"/>
            <a:ext cx="463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tr-TR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25537"/>
            <a:ext cx="8135937" cy="4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468312" y="6037262"/>
            <a:ext cx="7991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Gill Sans"/>
              <a:buNone/>
            </a:pPr>
            <a:r>
              <a:rPr b="0" i="0" lang="tr-TR" sz="2400" u="non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Örnek:  </a:t>
            </a: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Alüminyum, Bakır, Altın, Gümüş, Nikel, Platinyum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18" name="Google Shape;318;p43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 rotWithShape="1">
          <a:blip r:embed="rId3">
            <a:alphaModFix/>
          </a:blip>
          <a:srcRect b="0" l="0" r="0" t="13830"/>
          <a:stretch/>
        </p:blipFill>
        <p:spPr>
          <a:xfrm>
            <a:off x="395287" y="1989137"/>
            <a:ext cx="8137525" cy="439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4">
            <a:alphaModFix/>
          </a:blip>
          <a:srcRect b="85310" l="0" r="23892" t="0"/>
          <a:stretch/>
        </p:blipFill>
        <p:spPr>
          <a:xfrm>
            <a:off x="395287" y="1196975"/>
            <a:ext cx="6192837" cy="71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2882900" y="2578100"/>
            <a:ext cx="609600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tr-TR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268412"/>
            <a:ext cx="8137525" cy="476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196975"/>
            <a:ext cx="8364537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900112" y="5300662"/>
            <a:ext cx="26638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tr-TR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a=2R, ve c=3.266R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395287" y="1341437"/>
            <a:ext cx="5329237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Atomik Dolgu Faktörü (</a:t>
            </a:r>
            <a:r>
              <a:rPr b="1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ADK</a:t>
            </a: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): 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Kafesteki atomların toplam  hacminin, kafesin hacmine oranıdır.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1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1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1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b="0" baseline="-2500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Kafesteki atomların toplam hacmi</a:t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b="0" baseline="-2500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Kafesin hacmi</a:t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2852737"/>
            <a:ext cx="1897062" cy="8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39750" y="1557337"/>
            <a:ext cx="5400675" cy="4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Örnek:  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Yüzey merkezli kübik için atomik dolgu faktörünü bulunuz?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1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Çözüm: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3" name="Google Shape;353;p47"/>
          <p:cNvPicPr preferRelativeResize="0"/>
          <p:nvPr/>
        </p:nvPicPr>
        <p:blipFill rotWithShape="1">
          <a:blip r:embed="rId3">
            <a:alphaModFix/>
          </a:blip>
          <a:srcRect b="37266" l="4188" r="56161" t="26333"/>
          <a:stretch/>
        </p:blipFill>
        <p:spPr>
          <a:xfrm>
            <a:off x="5830887" y="1989137"/>
            <a:ext cx="3313112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7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457200" y="8096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075" y="4076700"/>
            <a:ext cx="1897062" cy="8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66" name="Google Shape;366;p48"/>
          <p:cNvSpPr txBox="1"/>
          <p:nvPr>
            <p:ph idx="1" type="body"/>
          </p:nvPr>
        </p:nvSpPr>
        <p:spPr>
          <a:xfrm>
            <a:off x="539750" y="1916112"/>
            <a:ext cx="6192837" cy="39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Kafesteki atomların hacmi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Kafesin hacmi: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Atomik dolgu faktörü (ADK)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🞂"/>
            </a:pPr>
            <a:r>
              <a:rPr b="0" i="0" lang="tr-TR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                                         olarak bulunur.</a:t>
            </a:r>
            <a:endParaRPr/>
          </a:p>
        </p:txBody>
      </p:sp>
      <p:pic>
        <p:nvPicPr>
          <p:cNvPr id="367" name="Google Shape;367;p48"/>
          <p:cNvPicPr preferRelativeResize="0"/>
          <p:nvPr/>
        </p:nvPicPr>
        <p:blipFill rotWithShape="1">
          <a:blip r:embed="rId3">
            <a:alphaModFix/>
          </a:blip>
          <a:srcRect b="37266" l="4188" r="56161" t="26333"/>
          <a:stretch/>
        </p:blipFill>
        <p:spPr>
          <a:xfrm>
            <a:off x="5830887" y="1989137"/>
            <a:ext cx="3313112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8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8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457200" y="8096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75" y="2420937"/>
            <a:ext cx="3597275" cy="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450" y="3860800"/>
            <a:ext cx="4267200" cy="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212" y="5300662"/>
            <a:ext cx="37179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457200" y="1219200"/>
            <a:ext cx="8435975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180"/>
              <a:buFont typeface="Noto Sans Symbols"/>
              <a:buNone/>
            </a:pPr>
            <a:r>
              <a:rPr b="1" i="0" lang="tr-TR" sz="55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Atomların Yapı Türleri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539750" y="1916112"/>
            <a:ext cx="5400675" cy="39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ÖDEV:  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Hacim</a:t>
            </a: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merkezli kübik (HMK) için atomik dolgu faktörünü bulunuz?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Çözüm: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9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9"/>
          <p:cNvSpPr txBox="1"/>
          <p:nvPr/>
        </p:nvSpPr>
        <p:spPr>
          <a:xfrm>
            <a:off x="457200" y="8096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875" y="4076700"/>
            <a:ext cx="1897062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 rotWithShape="1">
          <a:blip r:embed="rId4">
            <a:alphaModFix/>
          </a:blip>
          <a:srcRect b="0" l="75224" r="0" t="60847"/>
          <a:stretch/>
        </p:blipFill>
        <p:spPr>
          <a:xfrm>
            <a:off x="6084887" y="1916112"/>
            <a:ext cx="2735262" cy="267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539750" y="1916112"/>
            <a:ext cx="5400675" cy="39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ÖDEV:  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Sıkı dizilmiş hegzagonal (sdh) için atomik dolgu faktörünü bulunuz?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Çözüm: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0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0"/>
          <p:cNvSpPr txBox="1"/>
          <p:nvPr/>
        </p:nvSpPr>
        <p:spPr>
          <a:xfrm>
            <a:off x="457200" y="8096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875" y="4076700"/>
            <a:ext cx="1897062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 rotWithShape="1">
          <a:blip r:embed="rId4">
            <a:alphaModFix/>
          </a:blip>
          <a:srcRect b="233" l="75219" r="0" t="9075"/>
          <a:stretch/>
        </p:blipFill>
        <p:spPr>
          <a:xfrm>
            <a:off x="6516687" y="1700212"/>
            <a:ext cx="2016125" cy="4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457200" y="1557337"/>
            <a:ext cx="6130925" cy="7191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None/>
            </a:pPr>
            <a:r>
              <a:rPr b="1" i="0" lang="tr-TR" sz="2800" u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Elmas Yapı (Diamond Structure): </a:t>
            </a:r>
            <a:endParaRPr/>
          </a:p>
        </p:txBody>
      </p:sp>
      <p:pic>
        <p:nvPicPr>
          <p:cNvPr descr="diamond.png" id="411" name="Google Shape;41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2373312"/>
            <a:ext cx="3363912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/>
          <p:nvPr/>
        </p:nvSpPr>
        <p:spPr>
          <a:xfrm>
            <a:off x="481012" y="2636837"/>
            <a:ext cx="519430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Gill Sans"/>
              <a:buNone/>
            </a:pPr>
            <a:r>
              <a:rPr b="0" i="0" lang="tr-TR" sz="2600" u="non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Gill Sans"/>
              <a:buNone/>
            </a:pPr>
            <a:r>
              <a:rPr b="1" i="0" lang="tr-TR" sz="2600" u="non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Silikon (Si) ve Germanyum (Ge) gibi yarı iletken yapılarda görülür. İki YMK’nın birbirine geçmesiyle oluşur.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418" name="Google Shape;418;p52"/>
          <p:cNvSpPr txBox="1"/>
          <p:nvPr>
            <p:ph idx="1" type="body"/>
          </p:nvPr>
        </p:nvSpPr>
        <p:spPr>
          <a:xfrm>
            <a:off x="457200" y="1557337"/>
            <a:ext cx="7786687" cy="7191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None/>
            </a:pPr>
            <a:r>
              <a:rPr b="1" i="0" lang="tr-TR" sz="2800" u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Çinko Sülfür Yapısı (Zinc Blende Structure) </a:t>
            </a:r>
            <a:endParaRPr/>
          </a:p>
        </p:txBody>
      </p:sp>
      <p:sp>
        <p:nvSpPr>
          <p:cNvPr id="419" name="Google Shape;419;p52"/>
          <p:cNvSpPr txBox="1"/>
          <p:nvPr/>
        </p:nvSpPr>
        <p:spPr>
          <a:xfrm>
            <a:off x="481012" y="2636837"/>
            <a:ext cx="519430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Gill Sans"/>
              <a:buNone/>
            </a:pPr>
            <a:r>
              <a:rPr b="0" i="0" lang="tr-TR" sz="2400" u="non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Gill Sans"/>
              <a:buNone/>
            </a:pPr>
            <a:r>
              <a:rPr b="1" i="0" lang="tr-TR" sz="2400" u="non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Bir başka yarıiletken yapı olan GaAs (Galyum Arsenide) bu özelliği gösterir.  Ayrıca GalyumFosfat, ÇinkoSülfat ve KadmiyumSülfat da bu yapıdadır.</a:t>
            </a:r>
            <a:endParaRPr/>
          </a:p>
        </p:txBody>
      </p:sp>
      <p:pic>
        <p:nvPicPr>
          <p:cNvPr descr="zinc blende.png" id="420" name="Google Shape;42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500" y="2997200"/>
            <a:ext cx="2743200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263650"/>
            <a:ext cx="8239125" cy="4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263650"/>
            <a:ext cx="8239125" cy="4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4"/>
          <p:cNvSpPr/>
          <p:nvPr/>
        </p:nvSpPr>
        <p:spPr>
          <a:xfrm>
            <a:off x="179387" y="2608262"/>
            <a:ext cx="8424862" cy="576262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42" name="Google Shape;44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341437"/>
            <a:ext cx="792162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457200" y="1219200"/>
            <a:ext cx="7643812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180"/>
              <a:buFont typeface="Noto Sans Symbols"/>
              <a:buNone/>
            </a:pPr>
            <a:r>
              <a:rPr b="1" i="0" lang="tr-TR" sz="55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Bohr  Atom Modeli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457200" y="1219200"/>
            <a:ext cx="53292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1913 yılında Neils Bohr, hidrojen atomunun spektrum çizgilerini ve Planck'ın kuantum kuramını kullanarak Bohr kuramını ileri sürdü.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Pozitif yüklü bir çekirdek ve negatif yüklü elektronlardan oluşan en basit atom modelinde, elektronların toplam yükünün çekirdek yüküne denk olduğu kabul edilirse, atom elektriksel olarak nötr durumda olduğu düşünülebilir.</a:t>
            </a:r>
            <a:endParaRPr/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9312" y="1857375"/>
            <a:ext cx="2816225" cy="25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/>
        </p:nvSpPr>
        <p:spPr>
          <a:xfrm>
            <a:off x="5715000" y="4643437"/>
            <a:ext cx="34290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1" i="0" lang="tr-TR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Bohr atom modeline göre hidrojen atomu.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462" name="Google Shape;462;p58"/>
          <p:cNvSpPr txBox="1"/>
          <p:nvPr>
            <p:ph idx="1" type="body"/>
          </p:nvPr>
        </p:nvSpPr>
        <p:spPr>
          <a:xfrm>
            <a:off x="457200" y="1219200"/>
            <a:ext cx="4691062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Örneğin her bir atomunda tek bir elektron bulunduran hidrojene bir bakalım.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Şekilden de görülebileceği üzere çekirdek ve elektron arasında </a:t>
            </a: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iki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kuvvet meydana gelmektedir.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1.  Çekim kuvveti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rPr b="1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2.  Merkezkaç kuvveti</a:t>
            </a:r>
            <a:endParaRPr/>
          </a:p>
        </p:txBody>
      </p:sp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800" y="1658937"/>
            <a:ext cx="3741737" cy="3433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/>
          <p:nvPr/>
        </p:nvSpPr>
        <p:spPr>
          <a:xfrm>
            <a:off x="5364162" y="5445125"/>
            <a:ext cx="34290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1" i="0" lang="tr-TR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Bohr atom modeline göre hidrojen atomu.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pic>
        <p:nvPicPr>
          <p:cNvPr id="173" name="Google Shape;17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196975"/>
            <a:ext cx="8304212" cy="5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214312" y="1219200"/>
            <a:ext cx="86868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 kuvvetlerden ilki Coulomb’un ortaya koyduğu çekim kuvvetidir. </a:t>
            </a:r>
            <a:endParaRPr/>
          </a:p>
          <a:p>
            <a:pPr indent="-157226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57226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57226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57226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b="1" i="1" lang="tr-TR" sz="2400" u="non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Coulomb Yasası</a:t>
            </a:r>
            <a:r>
              <a:rPr b="1" i="0" lang="tr-TR" sz="2400" u="non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b="0" i="1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Elektrik yüklü iki parçacık arasındaki kuvvetin büyüklüğü, yüklerin çarpımı ile doğru, yüklerin arasındaki uzaklığın karesiyle ters orantılıdır şeklinde ifade edilir.</a:t>
            </a:r>
            <a:endParaRPr/>
          </a:p>
          <a:p>
            <a:pPr indent="-157226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Burada </a:t>
            </a:r>
            <a:r>
              <a:rPr b="0" i="1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 </a:t>
            </a: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elektronik yük;</a:t>
            </a:r>
            <a:endParaRPr/>
          </a:p>
          <a:p>
            <a:pPr indent="-273050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      = boşluğun geçirgenlik katsayısını</a:t>
            </a:r>
            <a:endParaRPr/>
          </a:p>
          <a:p>
            <a:pPr indent="-273050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rPr b="0" i="1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    r </a:t>
            </a: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Yüklü parçacıkların arasındaki uzaklığı göstermektedir.</a:t>
            </a:r>
            <a:endParaRPr/>
          </a:p>
        </p:txBody>
      </p:sp>
      <p:pic>
        <p:nvPicPr>
          <p:cNvPr id="471" name="Google Shape;4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4687" y="1857375"/>
            <a:ext cx="2646362" cy="135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312" y="5181600"/>
            <a:ext cx="293687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025" y="1844675"/>
            <a:ext cx="1524000" cy="139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479" name="Google Shape;479;p60"/>
          <p:cNvSpPr txBox="1"/>
          <p:nvPr>
            <p:ph idx="4294967295" type="body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İkinci kuvvet ise elektronun yörüngesel hareketinden kaynaklanan Merkezkaç Kuvvetini göstermektedir.</a:t>
            </a:r>
            <a:endParaRPr/>
          </a:p>
          <a:p>
            <a:pPr indent="-148844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8844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8844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Burada 	</a:t>
            </a:r>
            <a:r>
              <a:rPr b="0" i="1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 </a:t>
            </a: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kütle;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rPr b="0" i="1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</a:t>
            </a:r>
            <a:r>
              <a:rPr b="0" i="1" lang="tr-TR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1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elektronun hızı;</a:t>
            </a:r>
            <a:endParaRPr/>
          </a:p>
          <a:p>
            <a:pPr indent="-182880" lvl="5" marL="164592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950"/>
              <a:buFont typeface="Noto Sans Symbols"/>
              <a:buNone/>
            </a:pP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   </a:t>
            </a:r>
            <a:r>
              <a:rPr b="0" i="1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 </a:t>
            </a: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 Yüklü parçacıkların arasındaki uzaklığı </a:t>
            </a:r>
            <a:endParaRPr/>
          </a:p>
          <a:p>
            <a:pPr indent="-182880" lvl="5" marL="164592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950"/>
              <a:buFont typeface="Noto Sans Symbols"/>
              <a:buNone/>
            </a:pPr>
            <a:r>
              <a:rPr b="0" i="0" lang="tr-TR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göstermektedir.</a:t>
            </a:r>
            <a:endParaRPr/>
          </a:p>
          <a:p>
            <a:pPr indent="-148844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182812"/>
            <a:ext cx="1911350" cy="124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862" y="2420937"/>
            <a:ext cx="23050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487" name="Google Shape;487;p61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Sabit bir yörünge bu kuvvetlerin birbirlerini dengelemeleri sonucu ortaya çıkar.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Elektronun potansiyel enerjisi: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Elektronun kinetik enerjisi: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Elektronun toplam enerjisi: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5" y="1928812"/>
            <a:ext cx="2338387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137" y="3357562"/>
            <a:ext cx="3448050" cy="107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562" y="4500562"/>
            <a:ext cx="935037" cy="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2625" y="4929187"/>
            <a:ext cx="3937000" cy="103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497" name="Google Shape;497;p62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Noto Sans Symbols"/>
              <a:buChar char="🞂"/>
            </a:pPr>
            <a:r>
              <a:rPr b="0" i="0" lang="tr-TR" sz="3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Elektronun çekirdeğe ne kadar yakınlaşırsa üzerindeki enerji miktarının o kadar azalır.</a:t>
            </a:r>
            <a:endParaRPr/>
          </a:p>
          <a:p>
            <a:pPr indent="-12827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Noto Sans Symbols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Noto Sans Symbols"/>
              <a:buChar char="🞂"/>
            </a:pPr>
            <a:r>
              <a:rPr b="0" i="0" lang="tr-TR" sz="3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Çekirdeğe en yakın elektron kararlıdır, ışık yaymaz. </a:t>
            </a:r>
            <a:endParaRPr/>
          </a:p>
          <a:p>
            <a:pPr indent="-128270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Noto Sans Symbols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503" name="Google Shape;503;p63"/>
          <p:cNvSpPr txBox="1"/>
          <p:nvPr>
            <p:ph idx="1" type="body"/>
          </p:nvPr>
        </p:nvSpPr>
        <p:spPr>
          <a:xfrm>
            <a:off x="457200" y="1219200"/>
            <a:ext cx="47625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Bir elektron yüksek enerji düzeyinden daha düşük enerji düzeyine geçtiğinde, seviyeler arasındaki enerji farkına eşit bir ışık yayınlar.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Burada                       bağıntısı geçerlidir.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Planck sabiti,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yayımlanan enerjinin frekansı, </a:t>
            </a: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hv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foton enerjisi ifade eder. </a:t>
            </a:r>
            <a:endParaRPr/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4" name="Google Shape;5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612" y="3357562"/>
            <a:ext cx="1584325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4">
            <a:alphaModFix/>
          </a:blip>
          <a:srcRect b="0" l="0" r="44239" t="0"/>
          <a:stretch/>
        </p:blipFill>
        <p:spPr>
          <a:xfrm>
            <a:off x="6443662" y="1773237"/>
            <a:ext cx="2089150" cy="231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511" name="Google Shape;511;p64"/>
          <p:cNvSpPr txBox="1"/>
          <p:nvPr>
            <p:ph idx="1" type="body"/>
          </p:nvPr>
        </p:nvSpPr>
        <p:spPr>
          <a:xfrm>
            <a:off x="457200" y="1219200"/>
            <a:ext cx="584358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Elektron'a yeterli enerji verilirse elektron bulunduğu enerji seviyesinden daha yüksek enerji seviyesine sıçrar. 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Atom bu durumda kararsızdır. Kararlı hale gelmek için elektron tekrar eski enerji seviyesine dönerken almış olduğu enerji seviyesini eşit enerjide bir Foton (ışın taneciği) fırlatır.  Atom bu şekilde ışıma yapar.</a:t>
            </a:r>
            <a:endParaRPr/>
          </a:p>
        </p:txBody>
      </p:sp>
      <p:pic>
        <p:nvPicPr>
          <p:cNvPr id="512" name="Google Shape;512;p64"/>
          <p:cNvPicPr preferRelativeResize="0"/>
          <p:nvPr/>
        </p:nvPicPr>
        <p:blipFill rotWithShape="1">
          <a:blip r:embed="rId3">
            <a:alphaModFix/>
          </a:blip>
          <a:srcRect b="0" l="0" r="44239" t="0"/>
          <a:stretch/>
        </p:blipFill>
        <p:spPr>
          <a:xfrm>
            <a:off x="6516687" y="3860800"/>
            <a:ext cx="2087562" cy="23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4"/>
          <p:cNvPicPr preferRelativeResize="0"/>
          <p:nvPr/>
        </p:nvPicPr>
        <p:blipFill rotWithShape="1">
          <a:blip r:embed="rId4">
            <a:alphaModFix/>
          </a:blip>
          <a:srcRect b="0" l="0" r="43893" t="0"/>
          <a:stretch/>
        </p:blipFill>
        <p:spPr>
          <a:xfrm>
            <a:off x="6588125" y="1268412"/>
            <a:ext cx="16573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519" name="Google Shape;519;p65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Bohr’a göre sabit bir yörünge, elektronun açısal momentumunun durumuna göre belirlenebilir.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Burada </a:t>
            </a: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sabit bir sayıyı ifade eder ve ≥1’dir.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Elektronun toplam enerjisinin </a:t>
            </a: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ve </a:t>
            </a:r>
            <a:r>
              <a:rPr b="0" i="1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’den sadeleştirilmiş hali: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Böylece açısal momentum ayrık enerji seviyeleri oluşturmaktadır.  Farklı enerji seviyeleri arasındaki geçişler sırasında yayımlanan foton frekansları böylece belirlenebilmektedir.</a:t>
            </a:r>
            <a:endParaRPr/>
          </a:p>
          <a:p>
            <a:pPr indent="-147574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20" name="Google Shape;52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87" y="1196975"/>
            <a:ext cx="1468437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3429000"/>
            <a:ext cx="2143125" cy="86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527" name="Google Shape;527;p66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Bohr varsayımları (postulatları) şöyle özetlenebilir: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Bookman Old Style"/>
              <a:buAutoNum type="arabicPeriod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Bir atomdaki elektronlar çekirdekten belli uzaklıktaki yörüngelerde hareket eder ve bu yörüngelerdeki açısal momentumu h/2</a:t>
            </a:r>
            <a:r>
              <a:rPr b="0" i="0" lang="tr-TR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π</a:t>
            </a: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'nin tam katlarıdır. Her kararlı hâlin sabit bir enerjisi vardır.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Bookman Old Style"/>
              <a:buAutoNum type="arabicPeriod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 hangi bir kararlı enerji seviyesinde elektron dairesel bir yörüngede (orbitalde) hareket eder. Bu yörüngelere enerji düzeyleri veya kabukları denir.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1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Bohr Atom Modeli</a:t>
            </a:r>
            <a:endParaRPr/>
          </a:p>
        </p:txBody>
      </p:sp>
      <p:sp>
        <p:nvSpPr>
          <p:cNvPr id="533" name="Google Shape;533;p67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Bohr varsayımları (postulatları) şöyle özetlenebilir: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Bookman Old Style"/>
              <a:buAutoNum type="arabicPeriod" startAt="3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 kararlı hâllerden birinde bulunurken atom ışık (radyasyon) yayınlamaz. </a:t>
            </a:r>
            <a:endParaRPr/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Bookman Old Style"/>
              <a:buAutoNum type="arabicPeriod" startAt="3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Elektron hareketinin mümkün olduğu kararlı seviyeler, K, L, M, N, O gibi harflerle veya en düşük enerji düzeyi 1 olmak üzere, her enerji düzeyi + bir tam sayı ile belirlenir ve genel olarak "n" ile gösterilir, (n: 1,2,3 ...¥)</a:t>
            </a:r>
            <a:endParaRPr/>
          </a:p>
          <a:p>
            <a:pPr indent="-147574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</a:pPr>
            <a:r>
              <a:rPr b="0" i="0" lang="tr-TR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Bugünkü bilgilerimize göre; Bohr kuramının, elektronların dairesel yörüngelerde hareket ettikleri ifadesi yanlıştır.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196975"/>
            <a:ext cx="8281987" cy="526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82575" y="1989137"/>
            <a:ext cx="4619625" cy="416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Amorf cisimlerde moleküllerin birbirlerine göre konumları sabit olmakla birlikte geometrik yapıları herhangi bir matematik kuralı ile açıklanamaz. </a:t>
            </a:r>
            <a:endParaRPr/>
          </a:p>
          <a:p>
            <a:pPr indent="-273050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Amorf katılar farklı doğrultu ve yönlerde, ayrıca farklı uzaklıklarda bulunan atomlardan oluşmuştur.</a:t>
            </a:r>
            <a:endParaRPr/>
          </a:p>
          <a:p>
            <a:pPr indent="-273050" lvl="0" marL="273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b="0" i="0" lang="tr-TR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Gazlar, sıvılar, camlar ve plastiklerin büyük bir çoğunluğu amorf yapıya sahiptir.</a:t>
            </a:r>
            <a:endParaRPr/>
          </a:p>
          <a:p>
            <a:pPr indent="-157226" lvl="0" marL="27305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83593" l="0" r="0" t="0"/>
          <a:stretch/>
        </p:blipFill>
        <p:spPr>
          <a:xfrm>
            <a:off x="250825" y="1196975"/>
            <a:ext cx="8281987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s1-29-08-2008.jpg" id="188" name="Google Shape;1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337" y="1989137"/>
            <a:ext cx="39243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196975"/>
            <a:ext cx="8208962" cy="51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17900" l="0" r="0" t="0"/>
          <a:stretch/>
        </p:blipFill>
        <p:spPr>
          <a:xfrm>
            <a:off x="179387" y="1268412"/>
            <a:ext cx="8451850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5724525" y="4941887"/>
            <a:ext cx="2735262" cy="35877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</a:pPr>
            <a:r>
              <a:rPr b="0" i="0" lang="tr-TR" sz="3200" u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Atomların Yapı Türleri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457200" y="1219200"/>
            <a:ext cx="3970337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7574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268412"/>
            <a:ext cx="8351837" cy="525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3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7_Kaynak">
  <a:themeElements>
    <a:clrScheme name="Kaynak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